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00DB7C3-2926-4F60-94D3-3DF0B18E7005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C61D268-4DE4-4745-886E-2F39470FBFD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0DB7C3-2926-4F60-94D3-3DF0B18E7005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61D268-4DE4-4745-886E-2F39470FBF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0DB7C3-2926-4F60-94D3-3DF0B18E7005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61D268-4DE4-4745-886E-2F39470FBF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0DB7C3-2926-4F60-94D3-3DF0B18E7005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61D268-4DE4-4745-886E-2F39470FBF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00DB7C3-2926-4F60-94D3-3DF0B18E7005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C61D268-4DE4-4745-886E-2F39470FBFD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0DB7C3-2926-4F60-94D3-3DF0B18E7005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C61D268-4DE4-4745-886E-2F39470FBFD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0DB7C3-2926-4F60-94D3-3DF0B18E7005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C61D268-4DE4-4745-886E-2F39470FBF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0DB7C3-2926-4F60-94D3-3DF0B18E7005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61D268-4DE4-4745-886E-2F39470FBFD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0DB7C3-2926-4F60-94D3-3DF0B18E7005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61D268-4DE4-4745-886E-2F39470FBF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00DB7C3-2926-4F60-94D3-3DF0B18E7005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C61D268-4DE4-4745-886E-2F39470FBFD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00DB7C3-2926-4F60-94D3-3DF0B18E7005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C61D268-4DE4-4745-886E-2F39470FBFD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00DB7C3-2926-4F60-94D3-3DF0B18E7005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C61D268-4DE4-4745-886E-2F39470FBFD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owl.english.purdue.edu/owl/resource/563/02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owl.english.purdue.edu/owl/resource/553/03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Annotate Bibliographies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Personal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59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Page…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 </a:t>
            </a:r>
            <a:r>
              <a:rPr lang="en-US" b="1" i="1" u="sng" dirty="0" smtClean="0"/>
              <a:t>NOT</a:t>
            </a:r>
            <a:r>
              <a:rPr lang="en-US" dirty="0" smtClean="0"/>
              <a:t> make a title page for your annotate bibliography.</a:t>
            </a:r>
          </a:p>
          <a:p>
            <a:r>
              <a:rPr lang="en-US" dirty="0" smtClean="0"/>
              <a:t>In the upper left-hand corner of the first page, list your name, your instructor’s name, the course, and the date. (Be sure to use double spaced text)</a:t>
            </a:r>
          </a:p>
          <a:p>
            <a:r>
              <a:rPr lang="en-US" dirty="0" smtClean="0"/>
              <a:t>Double space again and enter the title. Do NOT underline, italicize, or place your title in quotations; write the title in Title Case, not in all capital letters.</a:t>
            </a:r>
          </a:p>
        </p:txBody>
      </p:sp>
    </p:spTree>
    <p:extLst>
      <p:ext uri="{BB962C8B-B14F-4D97-AF65-F5344CB8AC3E}">
        <p14:creationId xmlns:p14="http://schemas.microsoft.com/office/powerpoint/2010/main" val="281995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19200"/>
            <a:ext cx="6553200" cy="5649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570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 – The Annotations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Annotations for each source are written in paragraph form.</a:t>
            </a:r>
          </a:p>
          <a:p>
            <a:r>
              <a:rPr lang="en-US" dirty="0" smtClean="0"/>
              <a:t>The length of the annotations can vary significantly from a paragraph to a couple of pages!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49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an Annotated 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the example in front of you. </a:t>
            </a:r>
          </a:p>
          <a:p>
            <a:r>
              <a:rPr lang="en-US" dirty="0" smtClean="0"/>
              <a:t>What do you notice about the citation?</a:t>
            </a:r>
          </a:p>
          <a:p>
            <a:r>
              <a:rPr lang="en-US" dirty="0" smtClean="0"/>
              <a:t>What do you notice about the annotation?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51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Bibliography – a list of sources (books, journals, websites, periodicals, etc.) one has used for researching a topic. Bibliographies are sometimes called “References” or “Works Cited”.</a:t>
            </a:r>
          </a:p>
          <a:p>
            <a:r>
              <a:rPr lang="en-US" dirty="0" smtClean="0"/>
              <a:t>It includes the bibliographic information</a:t>
            </a:r>
          </a:p>
          <a:p>
            <a:pPr lvl="1"/>
            <a:r>
              <a:rPr lang="en-US" dirty="0" smtClean="0"/>
              <a:t>Author</a:t>
            </a:r>
          </a:p>
          <a:p>
            <a:pPr lvl="1"/>
            <a:r>
              <a:rPr lang="en-US" dirty="0" smtClean="0"/>
              <a:t>Title</a:t>
            </a:r>
          </a:p>
          <a:p>
            <a:pPr lvl="1"/>
            <a:r>
              <a:rPr lang="en-US" dirty="0" smtClean="0"/>
              <a:t>Publisher,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93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Annotation – a summary and/or evaluation.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Therefore, an annotated bibliography includes a summary and/or evaluation of each of the sources listed in you Bibliography.</a:t>
            </a:r>
          </a:p>
          <a:p>
            <a:pPr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56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have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Summarize</a:t>
            </a:r>
            <a:r>
              <a:rPr lang="en-US" dirty="0" smtClean="0"/>
              <a:t> – </a:t>
            </a:r>
          </a:p>
          <a:p>
            <a:pPr lvl="1"/>
            <a:r>
              <a:rPr lang="en-US" dirty="0" smtClean="0"/>
              <a:t>What are the main arguments? </a:t>
            </a:r>
          </a:p>
          <a:p>
            <a:pPr lvl="1"/>
            <a:r>
              <a:rPr lang="en-US" dirty="0" smtClean="0"/>
              <a:t>What is the point of this book or article?</a:t>
            </a:r>
          </a:p>
          <a:p>
            <a:pPr lvl="1"/>
            <a:r>
              <a:rPr lang="en-US" i="1" dirty="0" smtClean="0"/>
              <a:t>What topics are covered?</a:t>
            </a:r>
          </a:p>
          <a:p>
            <a:pPr lvl="1"/>
            <a:r>
              <a:rPr lang="en-US" i="1" dirty="0" smtClean="0"/>
              <a:t>If someone asked what this article/book is about, what would you say?</a:t>
            </a:r>
          </a:p>
          <a:p>
            <a:pPr lvl="1">
              <a:buFont typeface="Arial" charset="0"/>
              <a:buChar char="•"/>
            </a:pPr>
            <a:r>
              <a:rPr lang="en-US" i="1" dirty="0" smtClean="0"/>
              <a:t>The Length of your annotations will determine how detailed your summary is.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hlinkClick r:id="rId2"/>
              </a:rPr>
              <a:t>https://owl.english.purdue.edu/owl/resource/563/02/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7075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have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 smtClean="0"/>
              <a:t>Assess –</a:t>
            </a:r>
            <a:r>
              <a:rPr lang="en-US" dirty="0" smtClean="0"/>
              <a:t> After summarizing a source, you should evaluate it. </a:t>
            </a:r>
            <a:endParaRPr lang="en-US" b="1" i="1" dirty="0" smtClean="0"/>
          </a:p>
          <a:p>
            <a:pPr lvl="1"/>
            <a:r>
              <a:rPr lang="en-US" i="1" dirty="0" smtClean="0"/>
              <a:t>Is it a useful source?</a:t>
            </a:r>
          </a:p>
          <a:p>
            <a:pPr lvl="1"/>
            <a:r>
              <a:rPr lang="en-US" i="1" dirty="0" smtClean="0"/>
              <a:t>How does it compare with other sources in your bibliography?</a:t>
            </a:r>
          </a:p>
          <a:p>
            <a:pPr lvl="1"/>
            <a:r>
              <a:rPr lang="en-US" i="1" dirty="0" smtClean="0"/>
              <a:t>Is this information Reliable?</a:t>
            </a:r>
          </a:p>
          <a:p>
            <a:pPr lvl="1"/>
            <a:r>
              <a:rPr lang="en-US" i="1" dirty="0" smtClean="0"/>
              <a:t>Is this source biased or objective?</a:t>
            </a:r>
          </a:p>
          <a:p>
            <a:pPr lvl="1"/>
            <a:r>
              <a:rPr lang="en-US" i="1" dirty="0" smtClean="0"/>
              <a:t>What is the goal of this source?</a:t>
            </a:r>
          </a:p>
          <a:p>
            <a:pPr lvl="1"/>
            <a:r>
              <a:rPr lang="en-US" dirty="0" smtClean="0">
                <a:hlinkClick r:id="rId2"/>
              </a:rPr>
              <a:t>https://owl.english.purdue.edu/owl/resource/553/03/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824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have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Reflect – </a:t>
            </a:r>
            <a:r>
              <a:rPr lang="en-US" dirty="0" smtClean="0"/>
              <a:t>Once you have summarized and assessed a source, you need to ask how it fits into your research.</a:t>
            </a:r>
          </a:p>
          <a:p>
            <a:pPr lvl="1"/>
            <a:r>
              <a:rPr lang="en-US" i="1" dirty="0" smtClean="0"/>
              <a:t>Was this source helpful to you?</a:t>
            </a:r>
          </a:p>
          <a:p>
            <a:pPr lvl="1"/>
            <a:r>
              <a:rPr lang="en-US" i="1" dirty="0" smtClean="0"/>
              <a:t>How does it help you shape your argument?</a:t>
            </a:r>
          </a:p>
          <a:p>
            <a:pPr lvl="1"/>
            <a:r>
              <a:rPr lang="en-US" i="1" dirty="0" smtClean="0"/>
              <a:t>How can you use this source in your research project?</a:t>
            </a:r>
          </a:p>
          <a:p>
            <a:pPr lvl="1"/>
            <a:r>
              <a:rPr lang="en-US" i="1" dirty="0" smtClean="0"/>
              <a:t>Has it changed how you think about your topic?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6531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write an annotated bibliography?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To Learn about your topic.</a:t>
            </a:r>
          </a:p>
          <a:p>
            <a:pPr lvl="1"/>
            <a:r>
              <a:rPr lang="en-US" i="1" dirty="0" smtClean="0"/>
              <a:t>Writing an annotated bibliography is excellent preparation for a research project. Just collecting sources for a bibliography is useful, but when you have to write annotations for each source, you’re forced to read each source more carefully.</a:t>
            </a:r>
          </a:p>
          <a:p>
            <a:pPr lvl="1"/>
            <a:r>
              <a:rPr lang="en-US" i="1" dirty="0" smtClean="0"/>
              <a:t>You begin to read my critically, instead of just collecting information.</a:t>
            </a:r>
          </a:p>
          <a:p>
            <a:pPr lvl="1"/>
            <a:r>
              <a:rPr lang="en-US" i="1" dirty="0" smtClean="0"/>
              <a:t>Helps you gain a good perspective on what is being said about your topic.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1191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write an annotated bibliography?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To Help Other Researchers</a:t>
            </a:r>
          </a:p>
          <a:p>
            <a:pPr lvl="1"/>
            <a:r>
              <a:rPr lang="en-US" dirty="0" smtClean="0"/>
              <a:t>Extensive and scholarly annotated bibliographies are sometimes published. They provide a comprehensive overview of everything important that has been and is being said about that topic. You may not ever get your annotated bibliography published, but as a researcher, you might want to look for one that has been published about your topic.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73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We Use MLA Formatting.</a:t>
            </a:r>
          </a:p>
          <a:p>
            <a:pPr lvl="1"/>
            <a:r>
              <a:rPr lang="en-US" dirty="0" smtClean="0"/>
              <a:t>Type your annotated bibliography on standard, white paper</a:t>
            </a:r>
          </a:p>
          <a:p>
            <a:pPr lvl="1"/>
            <a:r>
              <a:rPr lang="en-US" dirty="0" smtClean="0"/>
              <a:t>Double space the text of the paper, and use a legible font (Times New Roman), size 12 </a:t>
            </a:r>
            <a:r>
              <a:rPr lang="en-US" b="1" i="1" u="sng" dirty="0" smtClean="0"/>
              <a:t>ONLY.</a:t>
            </a:r>
            <a:endParaRPr lang="en-US" dirty="0" smtClean="0"/>
          </a:p>
          <a:p>
            <a:pPr lvl="1"/>
            <a:r>
              <a:rPr lang="en-US" dirty="0" smtClean="0"/>
              <a:t>Leave one space after periods or other punctuation marks.</a:t>
            </a:r>
          </a:p>
          <a:p>
            <a:pPr lvl="1"/>
            <a:r>
              <a:rPr lang="en-US" dirty="0" smtClean="0"/>
              <a:t>Margins are 1 in on all sides.</a:t>
            </a:r>
          </a:p>
          <a:p>
            <a:pPr lvl="1"/>
            <a:r>
              <a:rPr lang="en-US" dirty="0" smtClean="0"/>
              <a:t>Indent the 1</a:t>
            </a:r>
            <a:r>
              <a:rPr lang="en-US" baseline="30000" dirty="0" smtClean="0"/>
              <a:t>st</a:t>
            </a:r>
            <a:r>
              <a:rPr lang="en-US" dirty="0" smtClean="0"/>
              <a:t> line of paragraphs. (Use the tab key or  press the space bar 5 times)</a:t>
            </a:r>
          </a:p>
          <a:p>
            <a:pPr lvl="1"/>
            <a:r>
              <a:rPr lang="en-US" dirty="0" smtClean="0"/>
              <a:t>Create a “header” that numbers all pages consecutively in the upper right-hand corner. Your header should include your last name and then the page number.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35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50</TotalTime>
  <Words>667</Words>
  <Application>Microsoft Office PowerPoint</Application>
  <PresentationFormat>On-screen Show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Foundry</vt:lpstr>
      <vt:lpstr>Annotate Bibliographies</vt:lpstr>
      <vt:lpstr>Definitions</vt:lpstr>
      <vt:lpstr>Definitions</vt:lpstr>
      <vt:lpstr>What do you have to do?</vt:lpstr>
      <vt:lpstr>What do you have to do?</vt:lpstr>
      <vt:lpstr>What do you have to do?</vt:lpstr>
      <vt:lpstr>Why write an annotated bibliography?</vt:lpstr>
      <vt:lpstr>Why write an annotated bibliography?</vt:lpstr>
      <vt:lpstr>Format</vt:lpstr>
      <vt:lpstr>The First Page…</vt:lpstr>
      <vt:lpstr>Example</vt:lpstr>
      <vt:lpstr>Formatting – The Annotations</vt:lpstr>
      <vt:lpstr>Example of an Annotated Bibliography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Annotate Bibliographies</dc:title>
  <dc:creator>Windows User</dc:creator>
  <cp:lastModifiedBy>Windows User</cp:lastModifiedBy>
  <cp:revision>5</cp:revision>
  <dcterms:created xsi:type="dcterms:W3CDTF">2013-11-08T14:23:56Z</dcterms:created>
  <dcterms:modified xsi:type="dcterms:W3CDTF">2013-11-08T15:14:23Z</dcterms:modified>
</cp:coreProperties>
</file>