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77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E663725-FE5A-4D89-85BF-73EB4AD11C56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3081D1-8D2D-495E-9028-AD280F2948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omic-art.com/biographies/outcalt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hyperlink" Target="http://search.barnesandnoble.com/booksearch/isbnInquiry.asp?z=y&amp;EAN=9780393061055&amp;itm=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arch.barnesandnoble.com/booksearch/isbnInquiry.asp?z=y&amp;EAN=9780930289232&amp;itm=1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search.barnesandnoble.com/booksearch/isbnInquiry.asp?z=y&amp;EAN=9781563893421&amp;itm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earch.barnesandnoble.com/booksearch/isbnInquiry.asp?z=y&amp;EAN=9780394747231&amp;it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search.barnesandnoble.com/booksearch/isbnInquiry.asp?z=y&amp;EAN=9781596431522&amp;itm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Art </a:t>
            </a:r>
            <a:r>
              <a:rPr lang="en-US" dirty="0" err="1" smtClean="0"/>
              <a:t>Spiegelman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novels can be fiction, non-fiction, history, fantasy, or anything in-between.</a:t>
            </a:r>
          </a:p>
          <a:p>
            <a:r>
              <a:rPr lang="en-US" dirty="0" smtClean="0"/>
              <a:t>They are similar to comic books because they use sequential art to tell a story.</a:t>
            </a:r>
          </a:p>
          <a:p>
            <a:r>
              <a:rPr lang="en-US" dirty="0" smtClean="0"/>
              <a:t>UNLIKE comic books, graphic novels are generally stand-alone stories with more complex plots.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Graphic Novels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endless ways to categorize graphic novels. </a:t>
            </a:r>
            <a:endParaRPr lang="en-US" dirty="0"/>
          </a:p>
          <a:p>
            <a:r>
              <a:rPr lang="en-US" dirty="0" smtClean="0"/>
              <a:t>There are as many genres and sub-genres as in traditional fiction and non-fiction. The following are a few of the major…</a:t>
            </a:r>
          </a:p>
          <a:p>
            <a:pPr lvl="1"/>
            <a:r>
              <a:rPr lang="en-US" dirty="0" smtClean="0"/>
              <a:t>Manga</a:t>
            </a:r>
          </a:p>
          <a:p>
            <a:pPr lvl="1"/>
            <a:r>
              <a:rPr lang="en-US" dirty="0" smtClean="0"/>
              <a:t>Superhero Story</a:t>
            </a:r>
          </a:p>
          <a:p>
            <a:pPr lvl="1"/>
            <a:r>
              <a:rPr lang="en-US" dirty="0" err="1" smtClean="0"/>
              <a:t>Perzines</a:t>
            </a:r>
            <a:r>
              <a:rPr lang="en-US" dirty="0" smtClean="0"/>
              <a:t> – Personal Narratives</a:t>
            </a:r>
          </a:p>
          <a:p>
            <a:pPr lvl="1"/>
            <a:r>
              <a:rPr lang="en-US" dirty="0" smtClean="0"/>
              <a:t>Non-Fiction</a:t>
            </a:r>
          </a:p>
        </p:txBody>
      </p:sp>
    </p:spTree>
    <p:extLst>
      <p:ext uri="{BB962C8B-B14F-4D97-AF65-F5344CB8AC3E}">
        <p14:creationId xmlns:p14="http://schemas.microsoft.com/office/powerpoint/2010/main" val="12047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Japanese word for “comic” but in the US is used to descript Japanese style comics. </a:t>
            </a:r>
          </a:p>
          <a:p>
            <a:r>
              <a:rPr lang="en-US" dirty="0" smtClean="0"/>
              <a:t>Manga is read from top to bottom and right to left as this is the traditional Japanese reading pattern. </a:t>
            </a:r>
            <a:endParaRPr lang="en-US" dirty="0"/>
          </a:p>
          <a:p>
            <a:r>
              <a:rPr lang="en-US" dirty="0" smtClean="0"/>
              <a:t>Technically, Manga refers to Japanese comics, many think Manga refers to a style rather the </a:t>
            </a:r>
            <a:r>
              <a:rPr lang="en-US" dirty="0" err="1" smtClean="0"/>
              <a:t>the</a:t>
            </a:r>
            <a:r>
              <a:rPr lang="en-US" dirty="0" smtClean="0"/>
              <a:t> country of origin.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Death Note, Full Metal Alchemist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Superhero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Superhero graphic novels have taken the most popular form of comics and turned what were once brief episodic adventures into epic sagas.</a:t>
            </a:r>
          </a:p>
          <a:p>
            <a:r>
              <a:rPr lang="en-US" dirty="0" smtClean="0"/>
              <a:t>Superhero comics are dominated by a few mainstream publishers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Batman: Dark Knight Returns</a:t>
            </a:r>
          </a:p>
          <a:p>
            <a:pPr lvl="1"/>
            <a:r>
              <a:rPr lang="en-US" dirty="0" smtClean="0"/>
              <a:t>League of Extraordinary Gentleman</a:t>
            </a:r>
          </a:p>
          <a:p>
            <a:pPr lvl="1"/>
            <a:r>
              <a:rPr lang="en-US" dirty="0" err="1" smtClean="0"/>
              <a:t>Astrocity</a:t>
            </a:r>
            <a:endParaRPr lang="en-US" dirty="0"/>
          </a:p>
        </p:txBody>
      </p:sp>
      <p:pic>
        <p:nvPicPr>
          <p:cNvPr id="4" name="Picture 3" descr="COVER_F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5579" y="3886200"/>
            <a:ext cx="2374900" cy="2971800"/>
          </a:xfrm>
          <a:prstGeom prst="rect">
            <a:avLst/>
          </a:prstGeo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3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Perzines</a:t>
            </a:r>
            <a:r>
              <a:rPr lang="en-US" dirty="0" smtClean="0"/>
              <a:t> – Personal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autobiographical stories written from the author’s personal experiences, opinions, and observations.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Fun Home</a:t>
            </a:r>
          </a:p>
          <a:p>
            <a:pPr lvl="1"/>
            <a:r>
              <a:rPr lang="en-US" dirty="0" smtClean="0"/>
              <a:t>Blankets</a:t>
            </a:r>
          </a:p>
          <a:p>
            <a:pPr lvl="1"/>
            <a:r>
              <a:rPr lang="en-US" dirty="0" smtClean="0"/>
              <a:t>Lucky</a:t>
            </a:r>
          </a:p>
          <a:p>
            <a:pPr lvl="1"/>
            <a:r>
              <a:rPr lang="en-US" dirty="0" smtClean="0"/>
              <a:t>The Quitter</a:t>
            </a:r>
            <a:endParaRPr lang="en-US" dirty="0"/>
          </a:p>
        </p:txBody>
      </p:sp>
      <p:pic>
        <p:nvPicPr>
          <p:cNvPr id="4" name="Picture 9" descr="mau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38" y="2873828"/>
            <a:ext cx="3576638" cy="381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9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similar to </a:t>
            </a:r>
            <a:r>
              <a:rPr lang="en-US" dirty="0" err="1" smtClean="0"/>
              <a:t>Perzine’s</a:t>
            </a:r>
            <a:r>
              <a:rPr lang="en-US" dirty="0" smtClean="0"/>
              <a:t> in that they are written from the author’s personal experience, but the author is generally using their own experience to touch upon a greater social issue.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Pedro and Me</a:t>
            </a:r>
          </a:p>
          <a:p>
            <a:pPr lvl="1"/>
            <a:r>
              <a:rPr lang="en-US" dirty="0" smtClean="0"/>
              <a:t>Persepolis</a:t>
            </a:r>
          </a:p>
        </p:txBody>
      </p:sp>
      <p:pic>
        <p:nvPicPr>
          <p:cNvPr id="4" name="Picture 5" descr="9-11Re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71316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7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 to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format as comic books</a:t>
            </a:r>
          </a:p>
          <a:p>
            <a:r>
              <a:rPr lang="en-US" dirty="0" smtClean="0"/>
              <a:t>Text and illustrations present information</a:t>
            </a:r>
          </a:p>
          <a:p>
            <a:r>
              <a:rPr lang="en-US" dirty="0" smtClean="0"/>
              <a:t>Book-length, usually contain one story</a:t>
            </a:r>
          </a:p>
          <a:p>
            <a:r>
              <a:rPr lang="en-US" dirty="0" smtClean="0"/>
              <a:t>Medium, not a genre</a:t>
            </a:r>
            <a:endParaRPr lang="en-US" dirty="0"/>
          </a:p>
        </p:txBody>
      </p:sp>
      <p:pic>
        <p:nvPicPr>
          <p:cNvPr id="4" name="Picture 30" descr="97815964323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3962400"/>
            <a:ext cx="1641475" cy="2189163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2" descr="h58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4191000"/>
            <a:ext cx="1471613" cy="2189163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5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work…</a:t>
            </a:r>
            <a:endParaRPr lang="en-US" dirty="0"/>
          </a:p>
        </p:txBody>
      </p:sp>
      <p:pic>
        <p:nvPicPr>
          <p:cNvPr id="4" name="Picture 2" descr="shakti01-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0219" y="1609725"/>
            <a:ext cx="3132961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9"/>
          <p:cNvSpPr>
            <a:spLocks noChangeShapeType="1"/>
          </p:cNvSpPr>
          <p:nvPr/>
        </p:nvSpPr>
        <p:spPr bwMode="auto">
          <a:xfrm flipV="1">
            <a:off x="2362200" y="1676400"/>
            <a:ext cx="685800" cy="1524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257300" y="1645443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Arial" charset="0"/>
              </a:rPr>
              <a:t>Caption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6096000" y="2044813"/>
            <a:ext cx="7620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84571" y="1861456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Arial" charset="0"/>
              </a:rPr>
              <a:t>Panel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2190750" y="3015343"/>
            <a:ext cx="685800" cy="3810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185307" y="3420504"/>
            <a:ext cx="838200" cy="2286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336221" y="3205843"/>
            <a:ext cx="1268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charset="0"/>
              </a:rPr>
              <a:t>Thought Balloon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794907" y="4477457"/>
            <a:ext cx="457200" cy="3810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083132" y="4136569"/>
            <a:ext cx="12696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charset="0"/>
              </a:rPr>
              <a:t>Sound Effect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>
              <a:latin typeface="Arial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2876550" y="5288756"/>
            <a:ext cx="514350" cy="502444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2533649" y="5792337"/>
            <a:ext cx="2287137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04800" y="5791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Arial" charset="0"/>
              </a:rPr>
              <a:t>Dialog Balloon</a:t>
            </a: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>
            <a:off x="5029200" y="3498230"/>
            <a:ext cx="1828800" cy="9144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7075714" y="3304162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Arial" charset="0"/>
              </a:rPr>
              <a:t>Gutter</a:t>
            </a:r>
          </a:p>
        </p:txBody>
      </p:sp>
    </p:spTree>
    <p:extLst>
      <p:ext uri="{BB962C8B-B14F-4D97-AF65-F5344CB8AC3E}">
        <p14:creationId xmlns:p14="http://schemas.microsoft.com/office/powerpoint/2010/main" val="40794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Take the next 5 minutes and using the previous slide, determine what the meaning of each of the highlighted vocabulary words means… </a:t>
            </a:r>
          </a:p>
          <a:p>
            <a:r>
              <a:rPr lang="en-US" dirty="0" smtClean="0"/>
              <a:t>Caption</a:t>
            </a:r>
          </a:p>
          <a:p>
            <a:r>
              <a:rPr lang="en-US" dirty="0" smtClean="0"/>
              <a:t>Thought Balloon</a:t>
            </a:r>
          </a:p>
          <a:p>
            <a:r>
              <a:rPr lang="en-US" dirty="0" smtClean="0"/>
              <a:t>Sound Effect</a:t>
            </a:r>
          </a:p>
          <a:p>
            <a:r>
              <a:rPr lang="en-US" dirty="0" smtClean="0"/>
              <a:t>Dialogue Balloon</a:t>
            </a:r>
          </a:p>
          <a:p>
            <a:r>
              <a:rPr lang="en-US" dirty="0" smtClean="0"/>
              <a:t>Panel</a:t>
            </a:r>
          </a:p>
          <a:p>
            <a:r>
              <a:rPr lang="en-US" dirty="0" smtClean="0"/>
              <a:t>Gutter</a:t>
            </a:r>
          </a:p>
          <a:p>
            <a:r>
              <a:rPr lang="en-US" dirty="0" smtClean="0"/>
              <a:t>At the end of 5 minutes, you will discuss with a partner the definition that you have come up with. Together you will formulate and share your definitions.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Dialogue Balloons Vs. Captions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minute and brainstorm the difference between a dialogue balloon and </a:t>
            </a:r>
            <a:r>
              <a:rPr lang="en-US" smtClean="0"/>
              <a:t>a caption…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Comic Strip is the Grandfather of the Graphic Novel</a:t>
            </a:r>
          </a:p>
          <a:p>
            <a:r>
              <a:rPr lang="en-US" dirty="0" smtClean="0"/>
              <a:t>They have been around since the end of the 1800’s.</a:t>
            </a:r>
          </a:p>
          <a:p>
            <a:r>
              <a:rPr lang="en-US" dirty="0" smtClean="0"/>
              <a:t>Originally used to draw people to the Sunday Paper…. “Read the Funnies”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Diaglogue</a:t>
            </a:r>
            <a:r>
              <a:rPr lang="en-US" dirty="0" smtClean="0"/>
              <a:t> Balloons allow </a:t>
            </a:r>
            <a:r>
              <a:rPr lang="en-US" dirty="0"/>
              <a:t>words (and much less often, pictures) to be understood as representing the speech or thoughts of a given </a:t>
            </a:r>
            <a:r>
              <a:rPr lang="en-US" dirty="0" smtClean="0"/>
              <a:t>character </a:t>
            </a:r>
            <a:r>
              <a:rPr lang="en-US" dirty="0"/>
              <a:t>in the comic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Caption is a brief explanation appended to an article.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comic book is made up of individual panels, a visual or implied boundary that, when put together, tell a story in a sequential order.</a:t>
            </a:r>
          </a:p>
          <a:p>
            <a:r>
              <a:rPr lang="en-US" dirty="0" smtClean="0"/>
              <a:t>A good way to look at a panel is that it is like a scene in a movie or television show. The comic panel would be the most important part of the scene to convey the most information visually.</a:t>
            </a:r>
          </a:p>
          <a:p>
            <a:r>
              <a:rPr lang="en-US" dirty="0" smtClean="0"/>
              <a:t>The dialogue balloons are used to complete the tale!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Gutter?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space between the panels. reader moves from one panel to the next and comes to a conclusion about </a:t>
            </a:r>
            <a:r>
              <a:rPr lang="en-US" dirty="0" err="1"/>
              <a:t>whats</a:t>
            </a:r>
            <a:r>
              <a:rPr lang="en-US" dirty="0"/>
              <a:t> happening.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create a 4 panel comic strip. These can be arranged anyway that you like. You must include, </a:t>
            </a:r>
            <a:endParaRPr lang="en-US" dirty="0"/>
          </a:p>
          <a:p>
            <a:pPr lvl="1"/>
            <a:r>
              <a:rPr lang="en-US" dirty="0" smtClean="0"/>
              <a:t>Dialogue Balloon</a:t>
            </a:r>
          </a:p>
          <a:p>
            <a:pPr lvl="1"/>
            <a:r>
              <a:rPr lang="en-US" dirty="0" smtClean="0"/>
              <a:t>Gutter</a:t>
            </a:r>
          </a:p>
          <a:p>
            <a:pPr lvl="1"/>
            <a:r>
              <a:rPr lang="en-US" dirty="0" smtClean="0"/>
              <a:t>Sound Effects</a:t>
            </a:r>
          </a:p>
          <a:p>
            <a:pPr lvl="1"/>
            <a:r>
              <a:rPr lang="en-US" dirty="0" smtClean="0"/>
              <a:t>Thought Balloon</a:t>
            </a:r>
          </a:p>
          <a:p>
            <a:pPr lvl="1"/>
            <a:r>
              <a:rPr lang="en-US" dirty="0" smtClean="0"/>
              <a:t>And a caption</a:t>
            </a:r>
          </a:p>
          <a:p>
            <a:pPr lvl="1"/>
            <a:endParaRPr lang="en-US" dirty="0"/>
          </a:p>
          <a:p>
            <a:pPr marL="292608" lvl="1" indent="0">
              <a:buNone/>
            </a:pPr>
            <a:r>
              <a:rPr lang="en-US" dirty="0" smtClean="0"/>
              <a:t>Your comic strips will be due on Friday March 14, 2014</a:t>
            </a:r>
          </a:p>
        </p:txBody>
      </p:sp>
    </p:spTree>
    <p:extLst>
      <p:ext uri="{BB962C8B-B14F-4D97-AF65-F5344CB8AC3E}">
        <p14:creationId xmlns:p14="http://schemas.microsoft.com/office/powerpoint/2010/main" val="19111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Comic 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Appeared in New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York World in 1895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R.F. </a:t>
            </a:r>
            <a:r>
              <a:rPr lang="en-US" dirty="0" err="1" smtClean="0"/>
              <a:t>Outcault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Increased Sales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Eventually endorsed</a:t>
            </a:r>
          </a:p>
          <a:p>
            <a:pPr marL="0" indent="0">
              <a:buNone/>
            </a:pPr>
            <a:r>
              <a:rPr lang="en-US" dirty="0" smtClean="0"/>
              <a:t>Soap-whiskey.</a:t>
            </a:r>
            <a:endParaRPr lang="en-US" dirty="0"/>
          </a:p>
        </p:txBody>
      </p:sp>
      <p:pic>
        <p:nvPicPr>
          <p:cNvPr id="4" name="Picture 4" descr="outcalt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974850"/>
            <a:ext cx="4273550" cy="3128963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3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Katzenjammer</a:t>
            </a:r>
            <a:r>
              <a:rPr lang="en-US" dirty="0" smtClean="0"/>
              <a:t> Kids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1897</a:t>
            </a:r>
          </a:p>
          <a:p>
            <a:r>
              <a:rPr lang="en-US" dirty="0" smtClean="0"/>
              <a:t>Used Word Balloons</a:t>
            </a:r>
          </a:p>
          <a:p>
            <a:r>
              <a:rPr lang="en-US" dirty="0" smtClean="0"/>
              <a:t>Used Multiple Panels to tell </a:t>
            </a:r>
          </a:p>
          <a:p>
            <a:pPr marL="0" indent="0">
              <a:buNone/>
            </a:pPr>
            <a:r>
              <a:rPr lang="en-US" dirty="0" smtClean="0"/>
              <a:t>A story.</a:t>
            </a:r>
            <a:endParaRPr lang="en-US" dirty="0"/>
          </a:p>
        </p:txBody>
      </p:sp>
      <p:pic>
        <p:nvPicPr>
          <p:cNvPr id="4" name="Picture 5" descr="K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657600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8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comics_katzenjammer_kids_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3050"/>
            <a:ext cx="8382000" cy="605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6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Comics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Superman</a:t>
            </a:r>
          </a:p>
          <a:p>
            <a:pPr lvl="1"/>
            <a:r>
              <a:rPr lang="en-US" dirty="0" smtClean="0"/>
              <a:t>First superhero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Newstands</a:t>
            </a:r>
            <a:r>
              <a:rPr lang="en-US" dirty="0" smtClean="0"/>
              <a:t> in 1938</a:t>
            </a:r>
          </a:p>
          <a:p>
            <a:pPr lvl="1"/>
            <a:r>
              <a:rPr lang="en-US" dirty="0" smtClean="0"/>
              <a:t>Superheroes were BIG during WWII</a:t>
            </a:r>
          </a:p>
          <a:p>
            <a:pPr lvl="1"/>
            <a:r>
              <a:rPr lang="en-US" dirty="0" smtClean="0"/>
              <a:t>After WWII </a:t>
            </a:r>
          </a:p>
          <a:p>
            <a:pPr lvl="2"/>
            <a:r>
              <a:rPr lang="en-US" dirty="0" smtClean="0"/>
              <a:t>Crime</a:t>
            </a:r>
          </a:p>
          <a:p>
            <a:pPr lvl="2"/>
            <a:r>
              <a:rPr lang="en-US" dirty="0" smtClean="0"/>
              <a:t>Science Fiction</a:t>
            </a:r>
          </a:p>
          <a:p>
            <a:pPr lvl="2"/>
            <a:r>
              <a:rPr lang="en-US" dirty="0" smtClean="0"/>
              <a:t>Horror </a:t>
            </a:r>
            <a:endParaRPr lang="en-US" dirty="0"/>
          </a:p>
        </p:txBody>
      </p:sp>
      <p:pic>
        <p:nvPicPr>
          <p:cNvPr id="4" name="Picture 5" descr="shock1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914400"/>
            <a:ext cx="1976438" cy="2819400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8" descr="crimed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3571" y="3983037"/>
            <a:ext cx="2054225" cy="2874963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1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Milestones in the Graphic Novel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1978 Will Eisner coins the term “Graphic Novel”</a:t>
            </a:r>
          </a:p>
          <a:p>
            <a:r>
              <a:rPr lang="en-US" dirty="0" smtClean="0"/>
              <a:t>1986 </a:t>
            </a:r>
            <a:r>
              <a:rPr lang="en-US" u="sng" dirty="0" smtClean="0"/>
              <a:t>Batman the Dark Knight Returns</a:t>
            </a:r>
          </a:p>
          <a:p>
            <a:r>
              <a:rPr lang="en-US" dirty="0" smtClean="0"/>
              <a:t>1987 </a:t>
            </a:r>
            <a:r>
              <a:rPr lang="en-US" u="sng" dirty="0" smtClean="0"/>
              <a:t>The Watchman</a:t>
            </a:r>
            <a:endParaRPr lang="en-US" dirty="0"/>
          </a:p>
        </p:txBody>
      </p:sp>
      <p:pic>
        <p:nvPicPr>
          <p:cNvPr id="4" name="Picture 3" descr="Cover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4648200"/>
            <a:ext cx="1333500" cy="1905000"/>
          </a:xfrm>
          <a:prstGeom prst="rect">
            <a:avLst/>
          </a:prstGeo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Cover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4724400"/>
            <a:ext cx="1203325" cy="1828800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Cover Imag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48200"/>
            <a:ext cx="127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1992 </a:t>
            </a:r>
            <a:r>
              <a:rPr lang="en-US" u="sng" dirty="0" err="1" smtClean="0"/>
              <a:t>Maus</a:t>
            </a:r>
            <a:r>
              <a:rPr lang="en-US" u="sng" dirty="0" smtClean="0"/>
              <a:t>: A Survivor’s Tale</a:t>
            </a:r>
            <a:r>
              <a:rPr lang="en-US" dirty="0" smtClean="0"/>
              <a:t> wins </a:t>
            </a:r>
          </a:p>
          <a:p>
            <a:pPr marL="0" indent="0">
              <a:buNone/>
            </a:pPr>
            <a:r>
              <a:rPr lang="en-US" dirty="0" smtClean="0"/>
              <a:t>     Pulitzer Prize.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20015 – “</a:t>
            </a:r>
            <a:r>
              <a:rPr lang="en-US" dirty="0" err="1" smtClean="0"/>
              <a:t>Graphix</a:t>
            </a:r>
            <a:r>
              <a:rPr lang="en-US" dirty="0" smtClean="0"/>
              <a:t>” imprint launched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2006 – </a:t>
            </a:r>
            <a:r>
              <a:rPr lang="en-US" u="sng" dirty="0" smtClean="0"/>
              <a:t>American Born Chinese</a:t>
            </a:r>
            <a:r>
              <a:rPr lang="en-US" dirty="0" smtClean="0"/>
              <a:t> named NBA finalist for Young People’s Literature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2007 – YALSA creates new annual book</a:t>
            </a:r>
          </a:p>
          <a:p>
            <a:pPr marL="0" indent="0">
              <a:buNone/>
            </a:pPr>
            <a:r>
              <a:rPr lang="en-US" dirty="0" smtClean="0"/>
              <a:t>List: “Great Graphic Novels for Teens”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2009 NYT Graphic Books Bestseller List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over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"/>
            <a:ext cx="1619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over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4343400"/>
            <a:ext cx="1601788" cy="2362200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pic>
        <p:nvPicPr>
          <p:cNvPr id="4" name="Picture 2" descr="Barack Oba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554" y="1752600"/>
            <a:ext cx="404812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29718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dirty="0">
                <a:latin typeface="Arial" charset="0"/>
              </a:rPr>
              <a:t>President Obama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dirty="0">
                <a:latin typeface="Arial" charset="0"/>
              </a:rPr>
              <a:t>collects both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i="1" dirty="0">
                <a:latin typeface="Arial" charset="0"/>
              </a:rPr>
              <a:t>Spider-Man</a:t>
            </a:r>
            <a:r>
              <a:rPr lang="en-US" altLang="en-US" sz="3600" dirty="0">
                <a:latin typeface="Arial" charset="0"/>
              </a:rPr>
              <a:t> and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i="1" dirty="0">
                <a:latin typeface="Arial" charset="0"/>
              </a:rPr>
              <a:t>Conan the Barbarian</a:t>
            </a:r>
            <a:r>
              <a:rPr lang="en-US" altLang="en-US" sz="3600" dirty="0">
                <a:latin typeface="Arial" charset="0"/>
              </a:rPr>
              <a:t> comics</a:t>
            </a:r>
          </a:p>
        </p:txBody>
      </p:sp>
    </p:spTree>
    <p:extLst>
      <p:ext uri="{BB962C8B-B14F-4D97-AF65-F5344CB8AC3E}">
        <p14:creationId xmlns:p14="http://schemas.microsoft.com/office/powerpoint/2010/main" val="15211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793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Maus</vt:lpstr>
      <vt:lpstr>A little History</vt:lpstr>
      <vt:lpstr>First Comic Strip</vt:lpstr>
      <vt:lpstr>Katzenjammer Kids</vt:lpstr>
      <vt:lpstr>PowerPoint Presentation</vt:lpstr>
      <vt:lpstr>Popular Comics</vt:lpstr>
      <vt:lpstr>Milestones in the Graphic Novel World</vt:lpstr>
      <vt:lpstr> </vt:lpstr>
      <vt:lpstr>Fun Facts</vt:lpstr>
      <vt:lpstr>Graphic Novel</vt:lpstr>
      <vt:lpstr>Types of Graphic Novels</vt:lpstr>
      <vt:lpstr>Manga</vt:lpstr>
      <vt:lpstr>Superhero Story</vt:lpstr>
      <vt:lpstr>Perzines – Personal Narratives</vt:lpstr>
      <vt:lpstr>Non-Fiction</vt:lpstr>
      <vt:lpstr>Important things to Note…</vt:lpstr>
      <vt:lpstr>How do they work…</vt:lpstr>
      <vt:lpstr>Context Clues</vt:lpstr>
      <vt:lpstr>Dialogue Balloons Vs. Captions</vt:lpstr>
      <vt:lpstr>Difference</vt:lpstr>
      <vt:lpstr>What is a Panel?</vt:lpstr>
      <vt:lpstr>What is a Gutter?</vt:lpstr>
      <vt:lpstr>Class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Maus</dc:title>
  <dc:creator>Windows User</dc:creator>
  <cp:lastModifiedBy>Windows User</cp:lastModifiedBy>
  <cp:revision>13</cp:revision>
  <cp:lastPrinted>2014-03-07T13:39:08Z</cp:lastPrinted>
  <dcterms:created xsi:type="dcterms:W3CDTF">2014-03-05T18:08:39Z</dcterms:created>
  <dcterms:modified xsi:type="dcterms:W3CDTF">2014-03-07T14:33:09Z</dcterms:modified>
</cp:coreProperties>
</file>